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503" r:id="rId2"/>
    <p:sldId id="504" r:id="rId3"/>
    <p:sldId id="519" r:id="rId4"/>
    <p:sldId id="505" r:id="rId5"/>
    <p:sldId id="510" r:id="rId6"/>
    <p:sldId id="511" r:id="rId7"/>
    <p:sldId id="512" r:id="rId8"/>
    <p:sldId id="513" r:id="rId9"/>
    <p:sldId id="514" r:id="rId10"/>
    <p:sldId id="515" r:id="rId11"/>
    <p:sldId id="516" r:id="rId12"/>
    <p:sldId id="529" r:id="rId13"/>
    <p:sldId id="524" r:id="rId14"/>
    <p:sldId id="506" r:id="rId15"/>
    <p:sldId id="507" r:id="rId16"/>
    <p:sldId id="508" r:id="rId17"/>
    <p:sldId id="518" r:id="rId18"/>
    <p:sldId id="521" r:id="rId19"/>
    <p:sldId id="523" r:id="rId20"/>
    <p:sldId id="522" r:id="rId21"/>
    <p:sldId id="509" r:id="rId22"/>
    <p:sldId id="525" r:id="rId23"/>
    <p:sldId id="52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B314456-4B4C-4B36-9219-980102937F6D}">
          <p14:sldIdLst>
            <p14:sldId id="503"/>
            <p14:sldId id="504"/>
            <p14:sldId id="519"/>
            <p14:sldId id="505"/>
            <p14:sldId id="510"/>
            <p14:sldId id="511"/>
            <p14:sldId id="512"/>
            <p14:sldId id="513"/>
            <p14:sldId id="514"/>
            <p14:sldId id="515"/>
            <p14:sldId id="516"/>
            <p14:sldId id="529"/>
            <p14:sldId id="524"/>
            <p14:sldId id="506"/>
            <p14:sldId id="507"/>
            <p14:sldId id="508"/>
            <p14:sldId id="518"/>
            <p14:sldId id="521"/>
            <p14:sldId id="523"/>
            <p14:sldId id="522"/>
            <p14:sldId id="509"/>
            <p14:sldId id="525"/>
            <p14:sldId id="528"/>
          </p14:sldIdLst>
        </p14:section>
        <p14:section name="доп слайды" id="{0A5E0976-12A8-4C90-BC88-E7445F4ED58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гдальский Денис Игоревич" initials="МДИ" lastIdx="6" clrIdx="0">
    <p:extLst>
      <p:ext uri="{19B8F6BF-5375-455C-9EA6-DF929625EA0E}">
        <p15:presenceInfo xmlns:p15="http://schemas.microsoft.com/office/powerpoint/2012/main" userId="S-1-5-21-4226584364-21557989-1436132917-1644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393"/>
    <a:srgbClr val="176BBD"/>
    <a:srgbClr val="2C2D8F"/>
    <a:srgbClr val="CEE1F2"/>
    <a:srgbClr val="49198B"/>
    <a:srgbClr val="62C7F1"/>
    <a:srgbClr val="E3EAF6"/>
    <a:srgbClr val="668CCF"/>
    <a:srgbClr val="ED7D31"/>
    <a:srgbClr val="789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6408" autoAdjust="0"/>
  </p:normalViewPr>
  <p:slideViewPr>
    <p:cSldViewPr snapToGrid="0">
      <p:cViewPr varScale="1">
        <p:scale>
          <a:sx n="102" d="100"/>
          <a:sy n="102" d="100"/>
        </p:scale>
        <p:origin x="138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6728E-7B58-4258-ACF1-6AFD9B644731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96344-AB4E-4E43-8796-67C97B8F4B3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389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6920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7562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70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5550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4337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65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441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491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7114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412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095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543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4044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7095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03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93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52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742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572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27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260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76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811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356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791720" y="541356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667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823720" y="1010678"/>
            <a:ext cx="5486400" cy="26766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4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11731145" y="126200"/>
            <a:ext cx="384047" cy="53766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3082" y="203009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8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87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5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54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7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71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72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79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01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3465-6BC1-4C5A-8672-039A31808E6C}" type="datetimeFigureOut">
              <a:rPr lang="ru-RU" smtClean="0"/>
              <a:t>09.04.2020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17DE-9CE0-4913-884A-357EC79CAB6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93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ifra.schoo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ifra.schoo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lecta.rosuchebnik.ru/" TargetMode="External"/><Relationship Id="rId3" Type="http://schemas.openxmlformats.org/officeDocument/2006/relationships/hyperlink" Target="https://prosv.ru/" TargetMode="External"/><Relationship Id="rId7" Type="http://schemas.openxmlformats.org/officeDocument/2006/relationships/hyperlink" Target="https://rosuchebnik.ru/online-lesson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osuchebnik.ru/" TargetMode="External"/><Relationship Id="rId5" Type="http://schemas.openxmlformats.org/officeDocument/2006/relationships/hyperlink" Target="https://shop.prosv.ru/" TargetMode="External"/><Relationship Id="rId10" Type="http://schemas.openxmlformats.org/officeDocument/2006/relationships/hyperlink" Target="http://lbz.ru/video/raspisanie.php" TargetMode="External"/><Relationship Id="rId4" Type="http://schemas.openxmlformats.org/officeDocument/2006/relationships/hyperlink" Target="https://media.prosv.ru/" TargetMode="External"/><Relationship Id="rId9" Type="http://schemas.openxmlformats.org/officeDocument/2006/relationships/hyperlink" Target="http://lbz.ru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59B86DA-B7AB-4E99-A05E-6774124B5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068"/>
            <a:ext cx="12202824" cy="606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5059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МАТЕРИАЛУ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814E699-07CF-4E22-9C9C-84F132E44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916" y="1196432"/>
            <a:ext cx="6359592" cy="2288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DD581A0-D6F0-46D2-8DA0-BB9424098572}"/>
              </a:ext>
            </a:extLst>
          </p:cNvPr>
          <p:cNvSpPr txBox="1"/>
          <p:nvPr/>
        </p:nvSpPr>
        <p:spPr>
          <a:xfrm>
            <a:off x="98474" y="648815"/>
            <a:ext cx="8896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заголовке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конспекта указаны: класс, предмет, тема урока и УМК по предмету.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FE4FDE-C792-4F0D-BDBE-B2B336682088}"/>
              </a:ext>
            </a:extLst>
          </p:cNvPr>
          <p:cNvSpPr txBox="1"/>
          <p:nvPr/>
        </p:nvSpPr>
        <p:spPr>
          <a:xfrm>
            <a:off x="98474" y="3704970"/>
            <a:ext cx="6358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Для удобства работы с уроком,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предусмотрены рубрики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75FDE548-5AA9-4712-8091-37C52CC8C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1290" y="4105080"/>
            <a:ext cx="9464334" cy="229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1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5059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МАТЕРИАЛУ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75FDE548-5AA9-4712-8091-37C52CC8C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833" y="2477614"/>
            <a:ext cx="9464334" cy="229696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0F96B72-0A77-4E5E-9774-FFADEA6A8661}"/>
              </a:ext>
            </a:extLst>
          </p:cNvPr>
          <p:cNvSpPr txBox="1"/>
          <p:nvPr/>
        </p:nvSpPr>
        <p:spPr>
          <a:xfrm>
            <a:off x="285063" y="920066"/>
            <a:ext cx="4686219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рубрике «Новые знания и навыки»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описывается результат, которого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должен достигнуть ученик в конце урока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57431408-B625-43B3-847D-1BC45549508F}"/>
              </a:ext>
            </a:extLst>
          </p:cNvPr>
          <p:cNvCxnSpPr/>
          <p:nvPr/>
        </p:nvCxnSpPr>
        <p:spPr>
          <a:xfrm>
            <a:off x="1999281" y="1941342"/>
            <a:ext cx="201478" cy="536272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4A09D29-DF3C-487F-BD0B-05FB77C969A6}"/>
              </a:ext>
            </a:extLst>
          </p:cNvPr>
          <p:cNvSpPr txBox="1"/>
          <p:nvPr/>
        </p:nvSpPr>
        <p:spPr>
          <a:xfrm>
            <a:off x="295867" y="4922006"/>
            <a:ext cx="466461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рубрике «Материал для запоминания»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находится материал урока, который 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является основным и его нужно выучить</a:t>
            </a: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B8B0B6F6-62EF-4021-A694-E0496D67656E}"/>
              </a:ext>
            </a:extLst>
          </p:cNvPr>
          <p:cNvCxnSpPr>
            <a:cxnSpLocks/>
          </p:cNvCxnSpPr>
          <p:nvPr/>
        </p:nvCxnSpPr>
        <p:spPr>
          <a:xfrm flipH="1">
            <a:off x="3832533" y="4577482"/>
            <a:ext cx="212525" cy="339177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C899385-0CEA-4769-8DC7-CA8B97A653A9}"/>
              </a:ext>
            </a:extLst>
          </p:cNvPr>
          <p:cNvSpPr txBox="1"/>
          <p:nvPr/>
        </p:nvSpPr>
        <p:spPr>
          <a:xfrm>
            <a:off x="6611218" y="918599"/>
            <a:ext cx="4780155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рубрике «Обрати внимание» находится 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материал, на который ученик должен 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обратить внимание при изучении темы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5FFE9F85-715D-4F6B-9F9D-A93CDC4D8394}"/>
              </a:ext>
            </a:extLst>
          </p:cNvPr>
          <p:cNvCxnSpPr>
            <a:cxnSpLocks/>
          </p:cNvCxnSpPr>
          <p:nvPr/>
        </p:nvCxnSpPr>
        <p:spPr>
          <a:xfrm flipH="1">
            <a:off x="6408200" y="1941341"/>
            <a:ext cx="2364443" cy="688228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CCE4DC3-7C35-4204-A84C-A9548290660E}"/>
              </a:ext>
            </a:extLst>
          </p:cNvPr>
          <p:cNvSpPr txBox="1"/>
          <p:nvPr/>
        </p:nvSpPr>
        <p:spPr>
          <a:xfrm>
            <a:off x="6103400" y="4916659"/>
            <a:ext cx="5923033" cy="13234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рубриках «Разбираем тему» и «Проверим себя»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находятся задания, которые сначала решаются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вместе, а затем предлагаются для самостоятельного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решения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A63BEF2-A4F7-4834-A511-091C1A43F916}"/>
              </a:ext>
            </a:extLst>
          </p:cNvPr>
          <p:cNvCxnSpPr>
            <a:cxnSpLocks/>
          </p:cNvCxnSpPr>
          <p:nvPr/>
        </p:nvCxnSpPr>
        <p:spPr>
          <a:xfrm flipH="1">
            <a:off x="7575669" y="4506440"/>
            <a:ext cx="212525" cy="339177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8CD00D6C-2E86-4F60-9727-33035BA00A27}"/>
              </a:ext>
            </a:extLst>
          </p:cNvPr>
          <p:cNvCxnSpPr>
            <a:cxnSpLocks/>
          </p:cNvCxnSpPr>
          <p:nvPr/>
        </p:nvCxnSpPr>
        <p:spPr>
          <a:xfrm>
            <a:off x="10399363" y="4577482"/>
            <a:ext cx="216280" cy="268135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260277" y="80123"/>
            <a:ext cx="46474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ПРАВОВАЯ ИНФОРМАЦИЯ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F6076-E60D-4306-8971-877B45AC445F}"/>
              </a:ext>
            </a:extLst>
          </p:cNvPr>
          <p:cNvSpPr txBox="1"/>
          <p:nvPr/>
        </p:nvSpPr>
        <p:spPr>
          <a:xfrm>
            <a:off x="239574" y="722916"/>
            <a:ext cx="1125645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Бесплатный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доступ к учебным материалам АО «Издательство «Просвещение», ООО «Корпорация «Российский учебник», ООО «Дрофа», ООО Издательский центр «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Вентана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-Граф», ООО «БИНОМ. Лаборатория знаний», размещенным на сайте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  <a:hlinkClick r:id="rId3"/>
              </a:rPr>
              <a:t>https://cifra.school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в рамках проекта под названием «Моя школа в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online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»,  предоставляется лицам, находящимся на территории Российской Федерации и за рубежом, где временно приостановлено обязательное посещение образовательных организаций учащимися по причине распространения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коронавирусной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инфекции на весь срок действия таких мер.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Бесплатный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доступ предоставляется </a:t>
            </a:r>
            <a:r>
              <a:rPr lang="ru-RU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только для некоммерческого использования учебных материалов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, при этом предоставленное право на использование учебных материалов означает право на их использование (включая сохранение копии в память ЭВМ и воспроизведение копии учебного материала в печатной форме) в личных целях,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без возможности распространения сохраненных копий и иного тиражирования и/или использования в коммерческих целях и без права предоставления сублицензий на учебные материалы третьим лицам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3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260277" y="80123"/>
            <a:ext cx="3127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ОБРАТНАЯ СВЯЗЬ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F6076-E60D-4306-8971-877B45AC445F}"/>
              </a:ext>
            </a:extLst>
          </p:cNvPr>
          <p:cNvSpPr txBox="1"/>
          <p:nvPr/>
        </p:nvSpPr>
        <p:spPr>
          <a:xfrm>
            <a:off x="493253" y="1141447"/>
            <a:ext cx="11256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Специалисты образовательной платформы «Моя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школа в онлайн»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готовы ответить на ваши вопросы.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Воспользуйтесь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формой обратной связи в правом нижнем углу страницы ресурса.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7E6C54-ECEE-47E2-A613-B3938A5FE637}"/>
              </a:ext>
            </a:extLst>
          </p:cNvPr>
          <p:cNvSpPr txBox="1"/>
          <p:nvPr/>
        </p:nvSpPr>
        <p:spPr>
          <a:xfrm>
            <a:off x="4189103" y="2228820"/>
            <a:ext cx="778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Либо напишите нам на почту и мы оперативно ответим на Ваш вопрос!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C0E5E43-D215-4F7A-BABC-EFA682AF3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339" y="3324386"/>
            <a:ext cx="6908248" cy="11391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766" y="2004233"/>
            <a:ext cx="2952750" cy="436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CB60A05-E926-490F-A309-149D77B7F0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59" y="1487698"/>
            <a:ext cx="11453109" cy="388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515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C006C6E-B636-4E64-B30C-9CE7EDD8A35B}"/>
              </a:ext>
            </a:extLst>
          </p:cNvPr>
          <p:cNvSpPr txBox="1"/>
          <p:nvPr/>
        </p:nvSpPr>
        <p:spPr>
          <a:xfrm>
            <a:off x="212052" y="64040"/>
            <a:ext cx="10073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1: «По каким предметам выкладываются материалы?»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608B9ED-EDC1-4BD0-9952-6F514B9B33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587" y="963644"/>
            <a:ext cx="5887711" cy="208485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FD86D96-598E-402F-99F3-692059131BE2}"/>
              </a:ext>
            </a:extLst>
          </p:cNvPr>
          <p:cNvSpPr txBox="1"/>
          <p:nvPr/>
        </p:nvSpPr>
        <p:spPr>
          <a:xfrm>
            <a:off x="446587" y="560698"/>
            <a:ext cx="3540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данный момент доступны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:</a:t>
            </a:r>
          </a:p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BA7BFE-54B5-4437-8EBB-06CCED3AAA74}"/>
              </a:ext>
            </a:extLst>
          </p:cNvPr>
          <p:cNvSpPr txBox="1"/>
          <p:nvPr/>
        </p:nvSpPr>
        <p:spPr>
          <a:xfrm>
            <a:off x="396711" y="3022040"/>
            <a:ext cx="631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 13 АПРЕЛЯ ДОБАВЛЯЮТСЯ СЛЕДУЮЩИЕ ПРЕДМЕТЫ: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8E8716-B92A-4336-A399-1FA569B5CD5C}"/>
              </a:ext>
            </a:extLst>
          </p:cNvPr>
          <p:cNvSpPr txBox="1"/>
          <p:nvPr/>
        </p:nvSpPr>
        <p:spPr>
          <a:xfrm>
            <a:off x="388398" y="3424887"/>
            <a:ext cx="954531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Окружающий мир (1-4 классы)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Физика (10-11 классы) базовый уровень, углубленный уровень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Алгебра (10-11 классы) углубленный уровень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Химия (10-11 классы) базовый уровень, углубленный уровень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История России (6-11 классы) в 10-11 классе базовый и углубленный уровни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Обществознание (6-11 классы) базовый уровни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География (5-11 классы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Биология (5-11 классы) в 10-11 классах базовый и углубленный уровни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Литература (5-11 классы)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Английский язык (2-11 классы)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Информатика</a:t>
            </a:r>
          </a:p>
          <a:p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139688"/>
            <a:ext cx="979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2: «К каким учебникам выкладываются материалы?»</a:t>
            </a:r>
          </a:p>
        </p:txBody>
      </p:sp>
      <p:graphicFrame>
        <p:nvGraphicFramePr>
          <p:cNvPr id="35" name="Таблица 35">
            <a:extLst>
              <a:ext uri="{FF2B5EF4-FFF2-40B4-BE49-F238E27FC236}">
                <a16:creationId xmlns:a16="http://schemas.microsoft.com/office/drawing/2014/main" id="{FF80492F-83D5-4304-8818-A3CF1E798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60322"/>
              </p:ext>
            </p:extLst>
          </p:nvPr>
        </p:nvGraphicFramePr>
        <p:xfrm>
          <a:off x="63667" y="1485697"/>
          <a:ext cx="11804352" cy="3549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542">
                  <a:extLst>
                    <a:ext uri="{9D8B030D-6E8A-4147-A177-3AD203B41FA5}">
                      <a16:colId xmlns:a16="http://schemas.microsoft.com/office/drawing/2014/main" val="3327066059"/>
                    </a:ext>
                  </a:extLst>
                </a:gridCol>
                <a:gridCol w="1856704">
                  <a:extLst>
                    <a:ext uri="{9D8B030D-6E8A-4147-A177-3AD203B41FA5}">
                      <a16:colId xmlns:a16="http://schemas.microsoft.com/office/drawing/2014/main" val="2807992040"/>
                    </a:ext>
                  </a:extLst>
                </a:gridCol>
                <a:gridCol w="2859578">
                  <a:extLst>
                    <a:ext uri="{9D8B030D-6E8A-4147-A177-3AD203B41FA5}">
                      <a16:colId xmlns:a16="http://schemas.microsoft.com/office/drawing/2014/main" val="877588400"/>
                    </a:ext>
                  </a:extLst>
                </a:gridCol>
                <a:gridCol w="2499575">
                  <a:extLst>
                    <a:ext uri="{9D8B030D-6E8A-4147-A177-3AD203B41FA5}">
                      <a16:colId xmlns:a16="http://schemas.microsoft.com/office/drawing/2014/main" val="2238379830"/>
                    </a:ext>
                  </a:extLst>
                </a:gridCol>
                <a:gridCol w="2842953">
                  <a:extLst>
                    <a:ext uri="{9D8B030D-6E8A-4147-A177-3AD203B41FA5}">
                      <a16:colId xmlns:a16="http://schemas.microsoft.com/office/drawing/2014/main" val="494794817"/>
                    </a:ext>
                  </a:extLst>
                </a:gridCol>
              </a:tblGrid>
              <a:tr h="409605">
                <a:tc rowSpan="5"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Начальная школа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+mj-lt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УМК  </a:t>
                      </a: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«Школа России»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УМК «Перспектива»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УМК «Начальная школа </a:t>
                      </a:r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XXI</a:t>
                      </a: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856198"/>
                  </a:ext>
                </a:extLst>
              </a:tr>
              <a:tr h="615142">
                <a:tc vMerge="1">
                  <a:txBody>
                    <a:bodyPr/>
                    <a:lstStyle/>
                    <a:p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Моро М.И. и др. (1-4)</a:t>
                      </a:r>
                    </a:p>
                    <a:p>
                      <a:pPr algn="ctr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Дорофеев Г.В.,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Миракова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Т.Н.,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Бука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Т.Б. (1-4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Рудницкая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В.Н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1-4)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49433"/>
                  </a:ext>
                </a:extLst>
              </a:tr>
              <a:tr h="6354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Канакина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В.П., Горецкий В.Г. (1-4)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Климанова Л.Ф. и др. (1-4)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Иванов С.В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1-4)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33556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Окружающий мир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Плешаков А.А. (1-4)</a:t>
                      </a:r>
                    </a:p>
                    <a:p>
                      <a:pPr algn="ctr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Плешаков А.А., Новицкая М.Ю. (1-4)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Виноградова Н.Ф.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1-4)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395782"/>
                  </a:ext>
                </a:extLst>
              </a:tr>
              <a:tr h="548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«Английский в фокусе» </a:t>
                      </a:r>
                      <a:b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Быкова Н.И.,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Дули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Д., </a:t>
                      </a:r>
                    </a:p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Поспелова М.Д. и др. (2-4)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«Звёздный английский» </a:t>
                      </a:r>
                      <a:b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Баранова К.М., Дули Д., Копылова В.В. и др. (2-4)</a:t>
                      </a:r>
                    </a:p>
                    <a:p>
                      <a:pPr algn="ctr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Rainbow English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  <a:p>
                      <a:pPr 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Афанасьева О.В., Михеева И.В.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1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7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139688"/>
            <a:ext cx="979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2: «К каким учебникам выкладываются материалы?»</a:t>
            </a:r>
          </a:p>
        </p:txBody>
      </p:sp>
      <p:graphicFrame>
        <p:nvGraphicFramePr>
          <p:cNvPr id="2" name="Таблица 8">
            <a:extLst>
              <a:ext uri="{FF2B5EF4-FFF2-40B4-BE49-F238E27FC236}">
                <a16:creationId xmlns:a16="http://schemas.microsoft.com/office/drawing/2014/main" id="{B134578C-C727-4DDD-9727-5E3F23704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516184"/>
              </p:ext>
            </p:extLst>
          </p:nvPr>
        </p:nvGraphicFramePr>
        <p:xfrm>
          <a:off x="216014" y="1426247"/>
          <a:ext cx="11840867" cy="3627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720">
                  <a:extLst>
                    <a:ext uri="{9D8B030D-6E8A-4147-A177-3AD203B41FA5}">
                      <a16:colId xmlns:a16="http://schemas.microsoft.com/office/drawing/2014/main" val="88151353"/>
                    </a:ext>
                  </a:extLst>
                </a:gridCol>
                <a:gridCol w="1750621">
                  <a:extLst>
                    <a:ext uri="{9D8B030D-6E8A-4147-A177-3AD203B41FA5}">
                      <a16:colId xmlns:a16="http://schemas.microsoft.com/office/drawing/2014/main" val="1176534912"/>
                    </a:ext>
                  </a:extLst>
                </a:gridCol>
                <a:gridCol w="2724811">
                  <a:extLst>
                    <a:ext uri="{9D8B030D-6E8A-4147-A177-3AD203B41FA5}">
                      <a16:colId xmlns:a16="http://schemas.microsoft.com/office/drawing/2014/main" val="3420046133"/>
                    </a:ext>
                  </a:extLst>
                </a:gridCol>
                <a:gridCol w="2735053">
                  <a:extLst>
                    <a:ext uri="{9D8B030D-6E8A-4147-A177-3AD203B41FA5}">
                      <a16:colId xmlns:a16="http://schemas.microsoft.com/office/drawing/2014/main" val="3889557696"/>
                    </a:ext>
                  </a:extLst>
                </a:gridCol>
                <a:gridCol w="2554662">
                  <a:extLst>
                    <a:ext uri="{9D8B030D-6E8A-4147-A177-3AD203B41FA5}">
                      <a16:colId xmlns:a16="http://schemas.microsoft.com/office/drawing/2014/main" val="4061141542"/>
                    </a:ext>
                  </a:extLst>
                </a:gridCol>
              </a:tblGrid>
              <a:tr h="377615">
                <a:tc rowSpan="8">
                  <a:txBody>
                    <a:bodyPr/>
                    <a:lstStyle/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Основная школа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474985"/>
                  </a:ext>
                </a:extLst>
              </a:tr>
              <a:tr h="40732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Ладыженская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Т.А. и др. 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Разумовская М.М.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68913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Коровина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В.Я. и др. (5-9)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394459"/>
                  </a:ext>
                </a:extLst>
              </a:tr>
              <a:tr h="766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«Английский в фокусе». Ваулина Ю.Е.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«Звёздный английский». Баранова К.М. и др.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5-9)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«Rainbow English»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Афанасьева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О.В.,и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др.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(5-9)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34101"/>
                  </a:ext>
                </a:extLst>
              </a:tr>
              <a:tr h="4322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Мерзляк А.Г.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5-6)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28965"/>
                  </a:ext>
                </a:extLst>
              </a:tr>
              <a:tr h="43226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Алгебра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Макарычев Ю.Н. и др. (7-9)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Мерзляк А.Г.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09261"/>
                  </a:ext>
                </a:extLst>
              </a:tr>
              <a:tr h="4239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Геометрия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Атанасян Л.С. и др. (7-9)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95474"/>
                  </a:ext>
                </a:extLst>
              </a:tr>
              <a:tr h="339317">
                <a:tc vMerge="1">
                  <a:txBody>
                    <a:bodyPr/>
                    <a:lstStyle/>
                    <a:p>
                      <a:pPr algn="ctr"/>
                      <a:endParaRPr lang="ru-RU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Босова Л.Л. 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14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1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139688"/>
            <a:ext cx="979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2: «К каким учебникам выкладываются материалы?»</a:t>
            </a:r>
          </a:p>
        </p:txBody>
      </p:sp>
      <p:graphicFrame>
        <p:nvGraphicFramePr>
          <p:cNvPr id="2" name="Таблица 8">
            <a:extLst>
              <a:ext uri="{FF2B5EF4-FFF2-40B4-BE49-F238E27FC236}">
                <a16:creationId xmlns:a16="http://schemas.microsoft.com/office/drawing/2014/main" id="{B134578C-C727-4DDD-9727-5E3F23704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38196"/>
              </p:ext>
            </p:extLst>
          </p:nvPr>
        </p:nvGraphicFramePr>
        <p:xfrm>
          <a:off x="129946" y="1311129"/>
          <a:ext cx="11575398" cy="4073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027">
                  <a:extLst>
                    <a:ext uri="{9D8B030D-6E8A-4147-A177-3AD203B41FA5}">
                      <a16:colId xmlns:a16="http://schemas.microsoft.com/office/drawing/2014/main" val="88151353"/>
                    </a:ext>
                  </a:extLst>
                </a:gridCol>
                <a:gridCol w="1831439">
                  <a:extLst>
                    <a:ext uri="{9D8B030D-6E8A-4147-A177-3AD203B41FA5}">
                      <a16:colId xmlns:a16="http://schemas.microsoft.com/office/drawing/2014/main" val="1176534912"/>
                    </a:ext>
                  </a:extLst>
                </a:gridCol>
                <a:gridCol w="3605084">
                  <a:extLst>
                    <a:ext uri="{9D8B030D-6E8A-4147-A177-3AD203B41FA5}">
                      <a16:colId xmlns:a16="http://schemas.microsoft.com/office/drawing/2014/main" val="3420046133"/>
                    </a:ext>
                  </a:extLst>
                </a:gridCol>
                <a:gridCol w="4111848">
                  <a:extLst>
                    <a:ext uri="{9D8B030D-6E8A-4147-A177-3AD203B41FA5}">
                      <a16:colId xmlns:a16="http://schemas.microsoft.com/office/drawing/2014/main" val="1009145656"/>
                    </a:ext>
                  </a:extLst>
                </a:gridCol>
              </a:tblGrid>
              <a:tr h="384667">
                <a:tc rowSpan="7">
                  <a:txBody>
                    <a:bodyPr/>
                    <a:lstStyle/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Основная школа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474985"/>
                  </a:ext>
                </a:extLst>
              </a:tr>
              <a:tr h="5896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История России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Под ред.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Торкунова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А.В. (6-9)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Волобуев О.В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6-9)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68913"/>
                  </a:ext>
                </a:extLst>
              </a:tr>
              <a:tr h="5269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Боголюбов Л.Н. и др. (6-9)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Барабанов В.В., Бордовский Г.А.,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6-9)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394459"/>
                  </a:ext>
                </a:extLst>
              </a:tr>
              <a:tr h="782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«Полярная звезда» Алексеев А.И. и др. 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«Роза ветров» Дронов В.П. и др. (5-9)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34101"/>
                  </a:ext>
                </a:extLst>
              </a:tr>
              <a:tr h="4724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«Сферы».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Белага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В.В. и др. (7-9)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Перышкин А.В.,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28965"/>
                  </a:ext>
                </a:extLst>
              </a:tr>
              <a:tr h="7829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«Линия жизни». Под ред. Пасечника В.В. (5-9)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Пономарева И.Н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5-9)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09261"/>
                  </a:ext>
                </a:extLst>
              </a:tr>
              <a:tr h="5344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Габриелян О.С. и др. (8-9)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Рудзитис Г.Е., Фельдман Ф.Г. (8-9)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9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6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139688"/>
            <a:ext cx="979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2: «К каким учебникам выкладываются материалы?»</a:t>
            </a:r>
          </a:p>
        </p:txBody>
      </p:sp>
      <p:graphicFrame>
        <p:nvGraphicFramePr>
          <p:cNvPr id="2" name="Таблица 8">
            <a:extLst>
              <a:ext uri="{FF2B5EF4-FFF2-40B4-BE49-F238E27FC236}">
                <a16:creationId xmlns:a16="http://schemas.microsoft.com/office/drawing/2014/main" id="{B134578C-C727-4DDD-9727-5E3F23704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905701"/>
              </p:ext>
            </p:extLst>
          </p:nvPr>
        </p:nvGraphicFramePr>
        <p:xfrm>
          <a:off x="189856" y="1584188"/>
          <a:ext cx="11619577" cy="346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963">
                  <a:extLst>
                    <a:ext uri="{9D8B030D-6E8A-4147-A177-3AD203B41FA5}">
                      <a16:colId xmlns:a16="http://schemas.microsoft.com/office/drawing/2014/main" val="88151353"/>
                    </a:ext>
                  </a:extLst>
                </a:gridCol>
                <a:gridCol w="1712422">
                  <a:extLst>
                    <a:ext uri="{9D8B030D-6E8A-4147-A177-3AD203B41FA5}">
                      <a16:colId xmlns:a16="http://schemas.microsoft.com/office/drawing/2014/main" val="1176534912"/>
                    </a:ext>
                  </a:extLst>
                </a:gridCol>
                <a:gridCol w="2909454">
                  <a:extLst>
                    <a:ext uri="{9D8B030D-6E8A-4147-A177-3AD203B41FA5}">
                      <a16:colId xmlns:a16="http://schemas.microsoft.com/office/drawing/2014/main" val="3420046133"/>
                    </a:ext>
                  </a:extLst>
                </a:gridCol>
                <a:gridCol w="3125586">
                  <a:extLst>
                    <a:ext uri="{9D8B030D-6E8A-4147-A177-3AD203B41FA5}">
                      <a16:colId xmlns:a16="http://schemas.microsoft.com/office/drawing/2014/main" val="519947309"/>
                    </a:ext>
                  </a:extLst>
                </a:gridCol>
                <a:gridCol w="2106152">
                  <a:extLst>
                    <a:ext uri="{9D8B030D-6E8A-4147-A177-3AD203B41FA5}">
                      <a16:colId xmlns:a16="http://schemas.microsoft.com/office/drawing/2014/main" val="773369165"/>
                    </a:ext>
                  </a:extLst>
                </a:gridCol>
              </a:tblGrid>
              <a:tr h="336051">
                <a:tc rowSpan="7">
                  <a:txBody>
                    <a:bodyPr/>
                    <a:lstStyle/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Средняя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школа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474985"/>
                  </a:ext>
                </a:extLst>
              </a:tr>
              <a:tr h="41563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Гусарова И.В. 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Рыбченкова Л.М.,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68913"/>
                  </a:ext>
                </a:extLst>
              </a:tr>
              <a:tr h="4141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Коровина В.Я. и др.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394459"/>
                  </a:ext>
                </a:extLst>
              </a:tr>
              <a:tr h="766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Английский язык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«Английский в фокусе». Ваулина Ю.Е.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«Звёздный английский». Баранова К.М. и др.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«Rainbow English»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Афанасьева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О.В.,и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др.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34101"/>
                  </a:ext>
                </a:extLst>
              </a:tr>
              <a:tr h="4544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Алгебра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Ш.А. Алимов и др.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М.Я.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Пратусевич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 др. 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28965"/>
                  </a:ext>
                </a:extLst>
              </a:tr>
              <a:tr h="5116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Геометрия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Атанасян Л.С. и др.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95474"/>
                  </a:ext>
                </a:extLst>
              </a:tr>
              <a:tr h="511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Босова Л.Л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40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49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C74B898-50CD-49E6-A505-5640DC7E4117}"/>
              </a:ext>
            </a:extLst>
          </p:cNvPr>
          <p:cNvSpPr txBox="1"/>
          <p:nvPr/>
        </p:nvSpPr>
        <p:spPr>
          <a:xfrm>
            <a:off x="98474" y="64040"/>
            <a:ext cx="4075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СТАРТОВАЯ СТРАНИЦА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DC0D4D-00DD-4982-AA54-17035B0C4EC0}"/>
              </a:ext>
            </a:extLst>
          </p:cNvPr>
          <p:cNvSpPr txBox="1"/>
          <p:nvPr/>
        </p:nvSpPr>
        <p:spPr>
          <a:xfrm>
            <a:off x="98474" y="648815"/>
            <a:ext cx="10796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адресной строке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введите адрес: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https://cifra.school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стартовой странице ресурса!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53F84E6-E27D-4499-8EFE-5B152B752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281" y="1201938"/>
            <a:ext cx="1096327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139688"/>
            <a:ext cx="979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2: «К каким учебникам выкладываются материалы?»</a:t>
            </a:r>
          </a:p>
        </p:txBody>
      </p:sp>
      <p:graphicFrame>
        <p:nvGraphicFramePr>
          <p:cNvPr id="2" name="Таблица 8">
            <a:extLst>
              <a:ext uri="{FF2B5EF4-FFF2-40B4-BE49-F238E27FC236}">
                <a16:creationId xmlns:a16="http://schemas.microsoft.com/office/drawing/2014/main" id="{B134578C-C727-4DDD-9727-5E3F23704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491934"/>
              </p:ext>
            </p:extLst>
          </p:nvPr>
        </p:nvGraphicFramePr>
        <p:xfrm>
          <a:off x="70122" y="1292135"/>
          <a:ext cx="11857050" cy="4029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354">
                  <a:extLst>
                    <a:ext uri="{9D8B030D-6E8A-4147-A177-3AD203B41FA5}">
                      <a16:colId xmlns:a16="http://schemas.microsoft.com/office/drawing/2014/main" val="88151353"/>
                    </a:ext>
                  </a:extLst>
                </a:gridCol>
                <a:gridCol w="1812175">
                  <a:extLst>
                    <a:ext uri="{9D8B030D-6E8A-4147-A177-3AD203B41FA5}">
                      <a16:colId xmlns:a16="http://schemas.microsoft.com/office/drawing/2014/main" val="117653491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420046133"/>
                    </a:ext>
                  </a:extLst>
                </a:gridCol>
                <a:gridCol w="2196190">
                  <a:extLst>
                    <a:ext uri="{9D8B030D-6E8A-4147-A177-3AD203B41FA5}">
                      <a16:colId xmlns:a16="http://schemas.microsoft.com/office/drawing/2014/main" val="431349684"/>
                    </a:ext>
                  </a:extLst>
                </a:gridCol>
                <a:gridCol w="1939213">
                  <a:extLst>
                    <a:ext uri="{9D8B030D-6E8A-4147-A177-3AD203B41FA5}">
                      <a16:colId xmlns:a16="http://schemas.microsoft.com/office/drawing/2014/main" val="231711726"/>
                    </a:ext>
                  </a:extLst>
                </a:gridCol>
                <a:gridCol w="2272118">
                  <a:extLst>
                    <a:ext uri="{9D8B030D-6E8A-4147-A177-3AD203B41FA5}">
                      <a16:colId xmlns:a16="http://schemas.microsoft.com/office/drawing/2014/main" val="3166731161"/>
                    </a:ext>
                  </a:extLst>
                </a:gridCol>
              </a:tblGrid>
              <a:tr h="392979">
                <a:tc rowSpan="7">
                  <a:txBody>
                    <a:bodyPr/>
                    <a:lstStyle/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Средняя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школа </a:t>
                      </a: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Линия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474985"/>
                  </a:ext>
                </a:extLst>
              </a:tr>
              <a:tr h="58965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История России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Под ред.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Торкунова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А.В. (10-11)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Волобуев О.В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668913"/>
                  </a:ext>
                </a:extLst>
              </a:tr>
              <a:tr h="52694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Боголюбов Л.Н. и др. (10-11)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Барабанов В.В., Бордовский Г.А.,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394459"/>
                  </a:ext>
                </a:extLst>
              </a:tr>
              <a:tr h="462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Максаковский В. П. (10-11)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«Роза ветров» Дронов В.П. и др. (10-11)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34101"/>
                  </a:ext>
                </a:extLst>
              </a:tr>
              <a:tr h="2926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Физика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Мякишев Г.Я.,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Буховцев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Б.Б., Сотский Н.Н.,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Чаругин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В.М./ Под ред. Парфентьевой Н.А.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(10-11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328965"/>
                  </a:ext>
                </a:extLst>
              </a:tr>
              <a:tr h="7829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«Линия жизни». Под ред. Пасечника В.В. (10-11)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Пономарева И.Н и др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. (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10-11)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09261"/>
                  </a:ext>
                </a:extLst>
              </a:tr>
              <a:tr h="5344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Габриелян О.С. и др. (10-11)</a:t>
                      </a:r>
                    </a:p>
                    <a:p>
                      <a:pPr marL="0" algn="ctr" defTabSz="914400" rtl="0" eaLnBrk="1" latinLnBrk="0" hangingPunct="1"/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Рудзитис Г.Е., Фельдман Ф.Г. 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Пузаков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С.А., и др. (10-11)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Ерёмин В.В., и др. под ред. Лунина В.В. (10-11)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49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1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DD3FCC3-8C77-43BC-8696-E621411C0050}"/>
              </a:ext>
            </a:extLst>
          </p:cNvPr>
          <p:cNvSpPr txBox="1"/>
          <p:nvPr/>
        </p:nvSpPr>
        <p:spPr>
          <a:xfrm>
            <a:off x="117208" y="139688"/>
            <a:ext cx="948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3: «Как часто выкладываются материалы на сайт?»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EBB01C-451D-4435-952A-1B354EF7B747}"/>
              </a:ext>
            </a:extLst>
          </p:cNvPr>
          <p:cNvSpPr txBox="1"/>
          <p:nvPr/>
        </p:nvSpPr>
        <p:spPr>
          <a:xfrm>
            <a:off x="117207" y="728322"/>
            <a:ext cx="7176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Пополнение материалов ресурса производится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ЕЖЕНЕДЕЛЬНО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Количество уроков варьируется в зависимости от предмета.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A12108-E6B3-4A52-A92A-2B2D19108CF9}"/>
              </a:ext>
            </a:extLst>
          </p:cNvPr>
          <p:cNvSpPr txBox="1"/>
          <p:nvPr/>
        </p:nvSpPr>
        <p:spPr>
          <a:xfrm>
            <a:off x="117208" y="1599665"/>
            <a:ext cx="7941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4: «Удаляются ли предыдущие уроки?»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F3E15E-33C0-4EED-8774-E014DB679946}"/>
              </a:ext>
            </a:extLst>
          </p:cNvPr>
          <p:cNvSpPr txBox="1"/>
          <p:nvPr/>
        </p:nvSpPr>
        <p:spPr>
          <a:xfrm>
            <a:off x="117208" y="2122885"/>
            <a:ext cx="5827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Все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выложенные материалы остаются на ресурсе.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EE1FEF-C854-4767-90DA-A901089C10A6}"/>
              </a:ext>
            </a:extLst>
          </p:cNvPr>
          <p:cNvSpPr txBox="1"/>
          <p:nvPr/>
        </p:nvSpPr>
        <p:spPr>
          <a:xfrm>
            <a:off x="117208" y="2565941"/>
            <a:ext cx="5889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5: «Будут ли видеоуроки?»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473921-9E8B-42A6-A8CB-B168896135D1}"/>
              </a:ext>
            </a:extLst>
          </p:cNvPr>
          <p:cNvSpPr txBox="1"/>
          <p:nvPr/>
        </p:nvSpPr>
        <p:spPr>
          <a:xfrm>
            <a:off x="117208" y="3089161"/>
            <a:ext cx="11526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Методисты и авторы учебников ГК «Просвещение», Корпорация «Российский учебник» и Издательство «Бином. Лаборатория знаний» ежедневно проводят онлайн уроки по темам школьного курса и подготовке к ОГЭ и ВПР. В скором времени записи уже прошедших уроков и анонс предстоящих уроков будут размещены на ресурсе.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38ACB5-4ED5-4E1C-AD13-DAD70ABE9CD3}"/>
              </a:ext>
            </a:extLst>
          </p:cNvPr>
          <p:cNvSpPr txBox="1"/>
          <p:nvPr/>
        </p:nvSpPr>
        <p:spPr>
          <a:xfrm>
            <a:off x="125737" y="4640212"/>
            <a:ext cx="88264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ВОПРОС № 6: «По каким темам выкладываются уроки?»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0E54FA6-AB11-4126-AAC8-C805AF42299D}"/>
              </a:ext>
            </a:extLst>
          </p:cNvPr>
          <p:cNvSpPr txBox="1"/>
          <p:nvPr/>
        </p:nvSpPr>
        <p:spPr>
          <a:xfrm>
            <a:off x="117207" y="5090237"/>
            <a:ext cx="11526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 настоящий момент уроки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выкладываются по темам 4 четверти в соответствии с учебным планом.</a:t>
            </a:r>
          </a:p>
        </p:txBody>
      </p:sp>
    </p:spTree>
    <p:extLst>
      <p:ext uri="{BB962C8B-B14F-4D97-AF65-F5344CB8AC3E}">
        <p14:creationId xmlns:p14="http://schemas.microsoft.com/office/powerpoint/2010/main" val="1642546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F289CF4-27FE-4A9A-8AD9-F1EA590149D0}"/>
              </a:ext>
            </a:extLst>
          </p:cNvPr>
          <p:cNvSpPr txBox="1"/>
          <p:nvPr/>
        </p:nvSpPr>
        <p:spPr>
          <a:xfrm>
            <a:off x="3845223" y="171922"/>
            <a:ext cx="3268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ПОЛЕЗНЫЕ ССЫЛКИ: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14DF3D97-805B-4E96-B8B4-CEA05DC9A137}"/>
              </a:ext>
            </a:extLst>
          </p:cNvPr>
          <p:cNvSpPr/>
          <p:nvPr/>
        </p:nvSpPr>
        <p:spPr>
          <a:xfrm>
            <a:off x="9098474" y="5041175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568761-2550-4154-BE26-E20D5339C474}"/>
              </a:ext>
            </a:extLst>
          </p:cNvPr>
          <p:cNvSpPr txBox="1"/>
          <p:nvPr/>
        </p:nvSpPr>
        <p:spPr>
          <a:xfrm>
            <a:off x="531020" y="50244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0F80FB-6A52-4D0D-A7ED-F1C2363C9C6D}"/>
              </a:ext>
            </a:extLst>
          </p:cNvPr>
          <p:cNvSpPr txBox="1"/>
          <p:nvPr/>
        </p:nvSpPr>
        <p:spPr>
          <a:xfrm>
            <a:off x="539532" y="55969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217048"/>
              </p:ext>
            </p:extLst>
          </p:nvPr>
        </p:nvGraphicFramePr>
        <p:xfrm>
          <a:off x="260835" y="798003"/>
          <a:ext cx="11383080" cy="551460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55849">
                  <a:extLst>
                    <a:ext uri="{9D8B030D-6E8A-4147-A177-3AD203B41FA5}">
                      <a16:colId xmlns:a16="http://schemas.microsoft.com/office/drawing/2014/main" val="1588078400"/>
                    </a:ext>
                  </a:extLst>
                </a:gridCol>
                <a:gridCol w="4927231">
                  <a:extLst>
                    <a:ext uri="{9D8B030D-6E8A-4147-A177-3AD203B41FA5}">
                      <a16:colId xmlns:a16="http://schemas.microsoft.com/office/drawing/2014/main" val="1470089477"/>
                    </a:ext>
                  </a:extLst>
                </a:gridCol>
              </a:tblGrid>
              <a:tr h="473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Официальный сайт ГК «Просвещение»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https://prosv.ru/</a:t>
                      </a:r>
                      <a:r>
                        <a:rPr lang="ru-RU" sz="16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215888"/>
                  </a:ext>
                </a:extLst>
              </a:tr>
              <a:tr h="4599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Расписание онлайн уроков ГК «Просвещение»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</a:rPr>
                        <a:t>https://prosv.ru/webinars</a:t>
                      </a:r>
                      <a:endParaRPr lang="ru-RU" sz="1600" u="sng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915128"/>
                  </a:ext>
                </a:extLst>
              </a:tr>
              <a:tr h="496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Медиатека</a:t>
                      </a: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 «Просвещение»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xmlns:lc="http://schemas.openxmlformats.org/drawingml/2006/lockedCanvas" val="tx"/>
                              </a:ext>
                            </a:extLst>
                          </a:hlinkClick>
                        </a:rPr>
                        <a:t>https://media.prosv.ru/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056600"/>
                  </a:ext>
                </a:extLst>
              </a:tr>
              <a:tr h="556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Интернет-магазин «Просвещение»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https://shop.prosv.ru/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344741"/>
                  </a:ext>
                </a:extLst>
              </a:tr>
              <a:tr h="556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Официальный сайт Корпорации «Российский учебник»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6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https://rosuchebnik.ru/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723684"/>
                  </a:ext>
                </a:extLst>
              </a:tr>
              <a:tr h="556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 panose="02020603050405020304" pitchFamily="18" charset="0"/>
                        </a:rPr>
                        <a:t>Расписание онлайн уроков Корпорации «Российский учебник»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7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https://rosuchebnik.ru/online-lessons/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689681"/>
                  </a:ext>
                </a:extLst>
              </a:tr>
              <a:tr h="556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Образовательная платформа </a:t>
                      </a:r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Lecta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Times New Roman" panose="02020603050405020304" pitchFamily="18" charset="0"/>
                          <a:hlinkClick r:id="rId8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https://lecta.rosuchebnik.ru/</a:t>
                      </a:r>
                      <a:endParaRPr lang="ru-RU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465042"/>
                  </a:ext>
                </a:extLst>
              </a:tr>
              <a:tr h="5565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Официальный сайт Издательства «Бином. Лаборатория знаний»</a:t>
                      </a:r>
                    </a:p>
                    <a:p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  <a:hlinkClick r:id="rId9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http://lbz.ru/</a:t>
                      </a:r>
                      <a:r>
                        <a:rPr lang="ru-RU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736676"/>
                  </a:ext>
                </a:extLst>
              </a:tr>
              <a:tr h="8816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Расписание онлайн уроков Издательства «Бином. Лаборатория знаний»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Times New Roman" panose="02020603050405020304" pitchFamily="18" charset="0"/>
                          <a:hlinkClick r:id="rId10">
                            <a:extLst>
                              <a:ext uri="{A12FA001-AC4F-418D-AE19-62706E023703}">
                                <ahyp:hlinkClr xmlns="" xmlns:ahyp="http://schemas.microsoft.com/office/drawing/2018/hyperlinkcolor" xmlns:lc="http://schemas.openxmlformats.org/drawingml/2006/lockedCanvas" val="tx"/>
                              </a:ext>
                            </a:extLst>
                          </a:hlinkClick>
                        </a:rPr>
                        <a:t>http://lbz.ru/video/raspisanie.php</a:t>
                      </a:r>
                      <a:endParaRPr lang="ru-RU" sz="16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02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6674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282399-0395-4B31-8642-6425832E6A86}"/>
              </a:ext>
            </a:extLst>
          </p:cNvPr>
          <p:cNvSpPr txBox="1"/>
          <p:nvPr/>
        </p:nvSpPr>
        <p:spPr>
          <a:xfrm>
            <a:off x="2670471" y="1979275"/>
            <a:ext cx="75408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1E112B-86B3-4BFA-8AFF-8809E6888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321" y="2902605"/>
            <a:ext cx="9424884" cy="18720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F1FA58-A8CD-41CB-9620-0D119E7516C4}"/>
              </a:ext>
            </a:extLst>
          </p:cNvPr>
          <p:cNvSpPr txBox="1"/>
          <p:nvPr/>
        </p:nvSpPr>
        <p:spPr>
          <a:xfrm>
            <a:off x="7765366" y="5666173"/>
            <a:ext cx="4198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Ведущий методист </a:t>
            </a:r>
          </a:p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АО «Издательство «Просвещение» </a:t>
            </a:r>
          </a:p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Литвинов Олег Андреевич</a:t>
            </a:r>
          </a:p>
        </p:txBody>
      </p:sp>
    </p:spTree>
    <p:extLst>
      <p:ext uri="{BB962C8B-B14F-4D97-AF65-F5344CB8AC3E}">
        <p14:creationId xmlns:p14="http://schemas.microsoft.com/office/powerpoint/2010/main" val="360449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5C1AB8C-2F6C-4BB2-BB50-08F1E74C760A}"/>
              </a:ext>
            </a:extLst>
          </p:cNvPr>
          <p:cNvSpPr txBox="1"/>
          <p:nvPr/>
        </p:nvSpPr>
        <p:spPr>
          <a:xfrm>
            <a:off x="117208" y="0"/>
            <a:ext cx="4414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РЕГИСТРАЦИЯ НА САЙТЕ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3C32152D-E5E9-4FF3-8537-CF3FDFDCD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584" y="766914"/>
            <a:ext cx="6615665" cy="2494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25ADB0C-9B8D-4892-AF97-31A10C2ED821}"/>
              </a:ext>
            </a:extLst>
          </p:cNvPr>
          <p:cNvSpPr txBox="1"/>
          <p:nvPr/>
        </p:nvSpPr>
        <p:spPr>
          <a:xfrm>
            <a:off x="3653977" y="3365445"/>
            <a:ext cx="499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Регистрация на ресурсе не требуется!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F6076-E60D-4306-8971-877B45AC445F}"/>
              </a:ext>
            </a:extLst>
          </p:cNvPr>
          <p:cNvSpPr txBox="1"/>
          <p:nvPr/>
        </p:nvSpPr>
        <p:spPr>
          <a:xfrm>
            <a:off x="523387" y="3926059"/>
            <a:ext cx="11256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Чтобы подписаться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рассылку с новостями ресурса (добавление уроков, видеоуроки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и т.д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.) пролистайте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страницу ресурса вниз,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введите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свой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e-mail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в строку и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нажмите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кнопку «Подписаться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»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7BDB365-D5EE-4180-946D-3F60CFB5CF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607" y="4732894"/>
            <a:ext cx="10310785" cy="1085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05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РЕСУРСУ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D4B693-F666-4039-BBE6-3EA973083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219" y="842867"/>
            <a:ext cx="3345912" cy="980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E5A3D5-C044-4A80-B990-E10941B4C6DE}"/>
              </a:ext>
            </a:extLst>
          </p:cNvPr>
          <p:cNvSpPr txBox="1"/>
          <p:nvPr/>
        </p:nvSpPr>
        <p:spPr>
          <a:xfrm>
            <a:off x="4473526" y="1028870"/>
            <a:ext cx="4552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Нажмите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кнопку «Выбрать предмет»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94952D4B-34FE-410B-93D0-4D8D1BCF61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5660" y="2218150"/>
            <a:ext cx="9782629" cy="395858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7524D8E-4368-4DA1-B1A1-E8C9CF329792}"/>
              </a:ext>
            </a:extLst>
          </p:cNvPr>
          <p:cNvSpPr txBox="1"/>
          <p:nvPr/>
        </p:nvSpPr>
        <p:spPr>
          <a:xfrm>
            <a:off x="4473526" y="1423455"/>
            <a:ext cx="4956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Система переводит на перечень предметов</a:t>
            </a:r>
          </a:p>
        </p:txBody>
      </p:sp>
    </p:spTree>
    <p:extLst>
      <p:ext uri="{BB962C8B-B14F-4D97-AF65-F5344CB8AC3E}">
        <p14:creationId xmlns:p14="http://schemas.microsoft.com/office/powerpoint/2010/main" val="8772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РЕСУРСУ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5A3D5-C044-4A80-B990-E10941B4C6DE}"/>
              </a:ext>
            </a:extLst>
          </p:cNvPr>
          <p:cNvSpPr txBox="1"/>
          <p:nvPr/>
        </p:nvSpPr>
        <p:spPr>
          <a:xfrm>
            <a:off x="1052915" y="709170"/>
            <a:ext cx="75782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тобы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выбрать предмет,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нажмите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иконку с названием предмета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145F984-2671-48DF-92E8-BA0AE863D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7565" y="1169636"/>
            <a:ext cx="3419053" cy="17948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4FBCB05-14F1-42A1-8533-50DD8F6E9E99}"/>
              </a:ext>
            </a:extLst>
          </p:cNvPr>
          <p:cNvSpPr txBox="1"/>
          <p:nvPr/>
        </p:nvSpPr>
        <p:spPr>
          <a:xfrm>
            <a:off x="994406" y="2957467"/>
            <a:ext cx="7870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Система переносит на страницу предмета и предлагает выбрать класс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DA9EC624-72F8-4731-B4B3-5DEB0AA3F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827" y="3410551"/>
            <a:ext cx="11293541" cy="18103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9D28C54-7AA1-4AFD-8BBC-1E95BC87438C}"/>
              </a:ext>
            </a:extLst>
          </p:cNvPr>
          <p:cNvSpPr txBox="1"/>
          <p:nvPr/>
        </p:nvSpPr>
        <p:spPr>
          <a:xfrm>
            <a:off x="560827" y="5416062"/>
            <a:ext cx="11293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Если вы ошиблись с выбором предмета, можно нажать на синюю стрелочку «Назад к выбору предмета» в левом верхнем углу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страницы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7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РЕСУРСУ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5A3D5-C044-4A80-B990-E10941B4C6DE}"/>
              </a:ext>
            </a:extLst>
          </p:cNvPr>
          <p:cNvSpPr txBox="1"/>
          <p:nvPr/>
        </p:nvSpPr>
        <p:spPr>
          <a:xfrm>
            <a:off x="2013447" y="739016"/>
            <a:ext cx="1905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Выберите класс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6F2A20B-1C33-407F-88F7-CDD2B08AF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45" y="1214682"/>
            <a:ext cx="2166049" cy="64673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2EEFA5FD-6E5D-4485-B563-8982093655F4}"/>
              </a:ext>
            </a:extLst>
          </p:cNvPr>
          <p:cNvSpPr txBox="1"/>
          <p:nvPr/>
        </p:nvSpPr>
        <p:spPr>
          <a:xfrm>
            <a:off x="2013447" y="2027174"/>
            <a:ext cx="5243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Ознакомьтесь с темами размещённых уроков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B4D426F-27D2-40C5-A457-EDF3F0AB4D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445" y="2532971"/>
            <a:ext cx="8165106" cy="332265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BF48745-8F36-458A-9C06-F1E8830788A4}"/>
              </a:ext>
            </a:extLst>
          </p:cNvPr>
          <p:cNvSpPr txBox="1"/>
          <p:nvPr/>
        </p:nvSpPr>
        <p:spPr>
          <a:xfrm>
            <a:off x="3161640" y="5876813"/>
            <a:ext cx="5868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Обратите внимание!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Материалы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уроков пополняются КАЖДУЮ неделю! </a:t>
            </a:r>
          </a:p>
        </p:txBody>
      </p:sp>
    </p:spTree>
    <p:extLst>
      <p:ext uri="{BB962C8B-B14F-4D97-AF65-F5344CB8AC3E}">
        <p14:creationId xmlns:p14="http://schemas.microsoft.com/office/powerpoint/2010/main" val="37751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РЕСУРСУ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5A3D5-C044-4A80-B990-E10941B4C6DE}"/>
              </a:ext>
            </a:extLst>
          </p:cNvPr>
          <p:cNvSpPr txBox="1"/>
          <p:nvPr/>
        </p:nvSpPr>
        <p:spPr>
          <a:xfrm>
            <a:off x="281854" y="694745"/>
            <a:ext cx="3432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Выберите нужную тему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EFA5FD-6E5D-4485-B563-8982093655F4}"/>
              </a:ext>
            </a:extLst>
          </p:cNvPr>
          <p:cNvSpPr txBox="1"/>
          <p:nvPr/>
        </p:nvSpPr>
        <p:spPr>
          <a:xfrm>
            <a:off x="235920" y="1700237"/>
            <a:ext cx="1172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Система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развернёт вкладку с темой, где находится материал 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уроку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и краткое описание урока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0DFAA1DB-2C09-413C-8EB4-51271A5AD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071" y="1162553"/>
            <a:ext cx="9958024" cy="509128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CF8DA3A-8665-44EC-A3A5-7F089B0AF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071" y="2459041"/>
            <a:ext cx="10024525" cy="186280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A0C9359-072F-4B2F-994B-53DE625A1986}"/>
              </a:ext>
            </a:extLst>
          </p:cNvPr>
          <p:cNvSpPr txBox="1"/>
          <p:nvPr/>
        </p:nvSpPr>
        <p:spPr>
          <a:xfrm>
            <a:off x="358071" y="4618986"/>
            <a:ext cx="864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Чтобы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посмотреть материал к уроку, нажимаем на кнопку «Материал урока»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3E71D1-9D76-49E6-A7C2-EF243CF3D4AD}"/>
              </a:ext>
            </a:extLst>
          </p:cNvPr>
          <p:cNvSpPr txBox="1"/>
          <p:nvPr/>
        </p:nvSpPr>
        <p:spPr>
          <a:xfrm>
            <a:off x="350677" y="5153520"/>
            <a:ext cx="113791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Обратите внимание!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Помимо конспектов на ресурсе реализован доступ к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электронным формам учебников.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Каждому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конспекту соответствует параграф, который нужен для изучения темы.</a:t>
            </a:r>
          </a:p>
        </p:txBody>
      </p:sp>
    </p:spTree>
    <p:extLst>
      <p:ext uri="{BB962C8B-B14F-4D97-AF65-F5344CB8AC3E}">
        <p14:creationId xmlns:p14="http://schemas.microsoft.com/office/powerpoint/2010/main" val="411449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416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НАВИГАЦИЯ ПО РЕСУРСУ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0C9359-072F-4B2F-994B-53DE625A1986}"/>
              </a:ext>
            </a:extLst>
          </p:cNvPr>
          <p:cNvSpPr txBox="1"/>
          <p:nvPr/>
        </p:nvSpPr>
        <p:spPr>
          <a:xfrm>
            <a:off x="657919" y="579900"/>
            <a:ext cx="8641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Чтобы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посмотреть материал к уроку, нажимаем на кнопку «Материал урока»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62B1CB2-5F5F-42AE-9728-0A3EE6F97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05" y="1238175"/>
            <a:ext cx="9437819" cy="369535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A404E22-CD8C-4DB9-8ADF-A68B4118BF0B}"/>
              </a:ext>
            </a:extLst>
          </p:cNvPr>
          <p:cNvSpPr txBox="1"/>
          <p:nvPr/>
        </p:nvSpPr>
        <p:spPr>
          <a:xfrm>
            <a:off x="882122" y="5403335"/>
            <a:ext cx="86717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Нажав на кнопку «Материал урока», откроется конспект урока в формате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pdf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6A531F-5DC3-4812-A6AF-95C5D74E6BA7}"/>
              </a:ext>
            </a:extLst>
          </p:cNvPr>
          <p:cNvSpPr txBox="1"/>
          <p:nvPr/>
        </p:nvSpPr>
        <p:spPr>
          <a:xfrm>
            <a:off x="276652" y="5803445"/>
            <a:ext cx="11916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Формат </a:t>
            </a: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поддерживается всеми браузерами как на ПК и ноутбуках, так и на смартфонах.</a:t>
            </a:r>
          </a:p>
        </p:txBody>
      </p:sp>
    </p:spTree>
    <p:extLst>
      <p:ext uri="{BB962C8B-B14F-4D97-AF65-F5344CB8AC3E}">
        <p14:creationId xmlns:p14="http://schemas.microsoft.com/office/powerpoint/2010/main" val="35413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F0D76BD-9399-488A-88E6-4CD50340266A}"/>
              </a:ext>
            </a:extLst>
          </p:cNvPr>
          <p:cNvGrpSpPr/>
          <p:nvPr/>
        </p:nvGrpSpPr>
        <p:grpSpPr>
          <a:xfrm>
            <a:off x="10895388" y="221562"/>
            <a:ext cx="1036335" cy="358338"/>
            <a:chOff x="10099577" y="300997"/>
            <a:chExt cx="1512553" cy="523002"/>
          </a:xfrm>
          <a:solidFill>
            <a:srgbClr val="2D2B8D"/>
          </a:solidFill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9D6306A-A01D-46CF-9BCD-98CB5AC64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5BBAE135-E3B0-4880-9932-61EEE3167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BE841F8-F0B7-4080-9590-F9A25167A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FCC3977A-2964-45FC-B3DB-16ABA945AE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9353CA79-A69B-434F-8F52-B97DDAF488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130F6E7-7332-4B36-9A06-231302D93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CFA201-C2FB-482D-97C6-D1364DA240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9B68036-B804-4010-AD98-FF190355A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CA1FCC1E-C2C8-475A-A743-5CCC79E4B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23621DE0-E000-45E1-A4A9-4A6355E32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53AF3FE2-17F5-46C9-A1EA-29F4686BB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8C835BA9-C645-47FC-816E-4A0EF5B81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00444D6F-8F25-4382-8737-B845A7F57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32E6D41D-D4AD-42EA-BB6B-E9CF77B752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A096786-295C-415F-9CE3-1AFF32F65638}"/>
              </a:ext>
            </a:extLst>
          </p:cNvPr>
          <p:cNvSpPr txBox="1"/>
          <p:nvPr/>
        </p:nvSpPr>
        <p:spPr>
          <a:xfrm>
            <a:off x="98474" y="64040"/>
            <a:ext cx="4613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КАК СКАЧАТЬ МАТЕРИАЛ?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0C9359-072F-4B2F-994B-53DE625A1986}"/>
              </a:ext>
            </a:extLst>
          </p:cNvPr>
          <p:cNvSpPr txBox="1"/>
          <p:nvPr/>
        </p:nvSpPr>
        <p:spPr>
          <a:xfrm>
            <a:off x="202224" y="639056"/>
            <a:ext cx="11379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Чтобы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сохранить конспект урока,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нажмите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на значок «Скачать» в верхнем правом углу страницы.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AD47172-C4BB-4ECF-BE0C-808003776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692" y="1610098"/>
            <a:ext cx="7978197" cy="2047502"/>
          </a:xfrm>
          <a:prstGeom prst="rect">
            <a:avLst/>
          </a:prstGeom>
        </p:spPr>
      </p:pic>
      <p:sp>
        <p:nvSpPr>
          <p:cNvPr id="21" name="Овал 20">
            <a:extLst>
              <a:ext uri="{FF2B5EF4-FFF2-40B4-BE49-F238E27FC236}">
                <a16:creationId xmlns:a16="http://schemas.microsoft.com/office/drawing/2014/main" id="{968C62E6-C40C-43FA-A877-863BE9554754}"/>
              </a:ext>
            </a:extLst>
          </p:cNvPr>
          <p:cNvSpPr/>
          <p:nvPr/>
        </p:nvSpPr>
        <p:spPr>
          <a:xfrm>
            <a:off x="8679766" y="1541183"/>
            <a:ext cx="647114" cy="75185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3C7ECB48-F2DC-4928-B713-56BE7FD95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974" y="4337392"/>
            <a:ext cx="6143625" cy="139065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FAF35D1-253B-4D8C-9D63-88CC928C8393}"/>
              </a:ext>
            </a:extLst>
          </p:cNvPr>
          <p:cNvSpPr txBox="1"/>
          <p:nvPr/>
        </p:nvSpPr>
        <p:spPr>
          <a:xfrm>
            <a:off x="98474" y="3731058"/>
            <a:ext cx="115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Откроется окно, где нужно выбрать папку, в которую сохраняем файл и нажимаем кнопку «Сохранить»</a:t>
            </a:r>
          </a:p>
        </p:txBody>
      </p:sp>
    </p:spTree>
    <p:extLst>
      <p:ext uri="{BB962C8B-B14F-4D97-AF65-F5344CB8AC3E}">
        <p14:creationId xmlns:p14="http://schemas.microsoft.com/office/powerpoint/2010/main" val="17450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3682</TotalTime>
  <Words>1681</Words>
  <Application>Microsoft Office PowerPoint</Application>
  <PresentationFormat>Широкоэкранный</PresentationFormat>
  <Paragraphs>275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ГРУППА КОМПАНИЙ ПРОСВЕЩЕНИЕ — СИСТЕМЕ ОБРАЗОВАНИЯ</dc:title>
  <dc:creator>Мегдальский Денис Игоревич</dc:creator>
  <cp:lastModifiedBy>Анашкина Екатерина Борисовна</cp:lastModifiedBy>
  <cp:revision>317</cp:revision>
  <dcterms:created xsi:type="dcterms:W3CDTF">2019-08-12T18:04:10Z</dcterms:created>
  <dcterms:modified xsi:type="dcterms:W3CDTF">2020-04-09T09:10:07Z</dcterms:modified>
</cp:coreProperties>
</file>